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01" r:id="rId2"/>
    <p:sldId id="302" r:id="rId3"/>
    <p:sldId id="257" r:id="rId4"/>
    <p:sldId id="258" r:id="rId5"/>
    <p:sldId id="260" r:id="rId6"/>
    <p:sldId id="261" r:id="rId7"/>
    <p:sldId id="262" r:id="rId8"/>
    <p:sldId id="264" r:id="rId9"/>
    <p:sldId id="273" r:id="rId10"/>
    <p:sldId id="274" r:id="rId11"/>
    <p:sldId id="275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269" r:id="rId25"/>
    <p:sldId id="270" r:id="rId26"/>
    <p:sldId id="27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15.xml"/><Relationship Id="rId4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microsoft.com/office/2007/relationships/hdphoto" Target="../media/hdphoto8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microsoft.com/office/2007/relationships/hdphoto" Target="../media/hdphoto5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7.wdp"/><Relationship Id="rId14" Type="http://schemas.microsoft.com/office/2007/relationships/hdphoto" Target="../media/hdphoto9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5C0E73-F9FA-41CE-B5FA-25491C9D8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5087" y="2179288"/>
            <a:ext cx="8915399" cy="1661604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Personal Income &amp; Expense Management System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9B38AC8-964D-4629-A28B-3AF43D46E67E}"/>
              </a:ext>
            </a:extLst>
          </p:cNvPr>
          <p:cNvSpPr txBox="1">
            <a:spLocks/>
          </p:cNvSpPr>
          <p:nvPr/>
        </p:nvSpPr>
        <p:spPr>
          <a:xfrm>
            <a:off x="102439" y="780071"/>
            <a:ext cx="4345674" cy="8131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Project Name:</a:t>
            </a:r>
          </a:p>
        </p:txBody>
      </p:sp>
      <p:pic>
        <p:nvPicPr>
          <p:cNvPr id="3074" name="Picture 2" descr="Expense management Vectors &amp; Illustrations for Free Download | Freepik">
            <a:extLst>
              <a:ext uri="{FF2B5EF4-FFF2-40B4-BE49-F238E27FC236}">
                <a16:creationId xmlns:a16="http://schemas.microsoft.com/office/drawing/2014/main" id="{4F9CFBD2-7AFE-44E3-B4E8-814BED293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7" b="91298" l="10000" r="90000">
                        <a14:foregroundMark x1="27250" y1="23181" x2="35050" y2="23331"/>
                        <a14:foregroundMark x1="35050" y1="23331" x2="40250" y2="21680"/>
                        <a14:foregroundMark x1="60450" y1="16654" x2="67250" y2="13878"/>
                        <a14:foregroundMark x1="67250" y1="13878" x2="68100" y2="12903"/>
                        <a14:foregroundMark x1="51150" y1="18155" x2="51150" y2="18155"/>
                        <a14:foregroundMark x1="55600" y1="32558" x2="55600" y2="32558"/>
                        <a14:foregroundMark x1="66700" y1="25731" x2="74050" y2="24681"/>
                        <a14:foregroundMark x1="74050" y1="24681" x2="74150" y2="24681"/>
                        <a14:foregroundMark x1="61450" y1="39835" x2="67700" y2="44186"/>
                        <a14:foregroundMark x1="67700" y1="44186" x2="67100" y2="52063"/>
                        <a14:foregroundMark x1="64850" y1="41185" x2="68700" y2="44786"/>
                        <a14:foregroundMark x1="61450" y1="39385" x2="57850" y2="48912"/>
                        <a14:foregroundMark x1="57850" y1="48912" x2="57200" y2="52813"/>
                        <a14:foregroundMark x1="61750" y1="69617" x2="65700" y2="64966"/>
                        <a14:foregroundMark x1="79400" y1="82821" x2="79400" y2="82821"/>
                        <a14:foregroundMark x1="76850" y1="91298" x2="79700" y2="90398"/>
                        <a14:foregroundMark x1="20900" y1="63316" x2="29050" y2="63766"/>
                        <a14:foregroundMark x1="40550" y1="66167" x2="40550" y2="70218"/>
                        <a14:foregroundMark x1="48300" y1="58740" x2="49850" y2="68567"/>
                        <a14:foregroundMark x1="51550" y1="59190" x2="51450" y2="60990"/>
                        <a14:foregroundMark x1="71550" y1="49062" x2="69200" y2="57689"/>
                        <a14:foregroundMark x1="74550" y1="50863" x2="71000" y2="60690"/>
                        <a14:foregroundMark x1="76250" y1="52213" x2="74150" y2="599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678" y="3699336"/>
            <a:ext cx="4710885" cy="31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361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4B9E-E0B4-46AA-B844-551ACBA46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6" y="796765"/>
            <a:ext cx="8911687" cy="449802"/>
          </a:xfrm>
        </p:spPr>
        <p:txBody>
          <a:bodyPr/>
          <a:lstStyle/>
          <a:p>
            <a:r>
              <a:rPr lang="en-IN" dirty="0"/>
              <a:t>User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42CA1-A4ED-4F72-BAE5-7DA4B118E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156" y="1495888"/>
            <a:ext cx="9469553" cy="49137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707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4B9E-E0B4-46AA-B844-551ACBA46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6" y="787888"/>
            <a:ext cx="8911687" cy="449802"/>
          </a:xfrm>
        </p:spPr>
        <p:txBody>
          <a:bodyPr/>
          <a:lstStyle/>
          <a:p>
            <a:r>
              <a:rPr lang="en-IN" dirty="0"/>
              <a:t>Register User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E920B-86AC-4952-A91A-C9DD607D2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96" y="1486738"/>
            <a:ext cx="9605637" cy="51076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992C574-6ADD-4F30-862E-E337F8997E9C}"/>
              </a:ext>
            </a:extLst>
          </p:cNvPr>
          <p:cNvSpPr txBox="1">
            <a:spLocks/>
          </p:cNvSpPr>
          <p:nvPr/>
        </p:nvSpPr>
        <p:spPr>
          <a:xfrm>
            <a:off x="1469200" y="46862"/>
            <a:ext cx="9076046" cy="8131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b="1" u="sng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Screenshots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54D955C-6523-4C42-B493-B46E900E71C1}"/>
              </a:ext>
            </a:extLst>
          </p:cNvPr>
          <p:cNvSpPr/>
          <p:nvPr/>
        </p:nvSpPr>
        <p:spPr>
          <a:xfrm>
            <a:off x="9951868" y="321018"/>
            <a:ext cx="1518082" cy="449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hlinkClick r:id="rId3" action="ppaction://hlinksldjump"/>
              </a:rPr>
              <a:t>Login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6781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4B9E-E0B4-46AA-B844-551ACBA46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6" y="787888"/>
            <a:ext cx="8911687" cy="449802"/>
          </a:xfrm>
        </p:spPr>
        <p:txBody>
          <a:bodyPr/>
          <a:lstStyle/>
          <a:p>
            <a:r>
              <a:rPr lang="en-IN" dirty="0"/>
              <a:t>User Login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B9A75-5843-46A6-993B-3E2FC74A7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96" y="1477862"/>
            <a:ext cx="9605636" cy="5114022"/>
          </a:xfrm>
          <a:prstGeom prst="rect">
            <a:avLst/>
          </a:prstGeom>
        </p:spPr>
      </p:pic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42DBB5FF-23A9-4325-AAD6-458ABD517B23}"/>
              </a:ext>
            </a:extLst>
          </p:cNvPr>
          <p:cNvSpPr/>
          <p:nvPr/>
        </p:nvSpPr>
        <p:spPr>
          <a:xfrm>
            <a:off x="9081856" y="266330"/>
            <a:ext cx="2441360" cy="521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Forget Password</a:t>
            </a:r>
          </a:p>
        </p:txBody>
      </p:sp>
      <p:sp>
        <p:nvSpPr>
          <p:cNvPr id="7" name="Arrow: Right 6">
            <a:hlinkClick r:id="rId4" action="ppaction://hlinksldjump"/>
            <a:extLst>
              <a:ext uri="{FF2B5EF4-FFF2-40B4-BE49-F238E27FC236}">
                <a16:creationId xmlns:a16="http://schemas.microsoft.com/office/drawing/2014/main" id="{70FF9B83-2320-431B-96F7-B72228B2D733}"/>
              </a:ext>
            </a:extLst>
          </p:cNvPr>
          <p:cNvSpPr/>
          <p:nvPr/>
        </p:nvSpPr>
        <p:spPr>
          <a:xfrm>
            <a:off x="9081856" y="836218"/>
            <a:ext cx="2441360" cy="521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Register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5374C7FE-0367-43EC-8CF2-E5970F10E0D1}"/>
              </a:ext>
            </a:extLst>
          </p:cNvPr>
          <p:cNvSpPr/>
          <p:nvPr/>
        </p:nvSpPr>
        <p:spPr>
          <a:xfrm>
            <a:off x="8043169" y="372862"/>
            <a:ext cx="923278" cy="864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Login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09A26AC-696D-4DDE-A06B-4DF0D86B28D0}"/>
              </a:ext>
            </a:extLst>
          </p:cNvPr>
          <p:cNvSpPr/>
          <p:nvPr/>
        </p:nvSpPr>
        <p:spPr>
          <a:xfrm>
            <a:off x="11416683" y="6365289"/>
            <a:ext cx="639193" cy="3728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hlinkClick r:id="rId6" action="ppaction://hlinksldjump"/>
              </a:rPr>
              <a:t>23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2905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4B9E-E0B4-46AA-B844-551ACBA46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6" y="787888"/>
            <a:ext cx="8911687" cy="449802"/>
          </a:xfrm>
        </p:spPr>
        <p:txBody>
          <a:bodyPr/>
          <a:lstStyle/>
          <a:p>
            <a:r>
              <a:rPr lang="en-IN" dirty="0"/>
              <a:t>Forget Password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81C8F-7438-4542-898C-35EA1B288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96" y="1495614"/>
            <a:ext cx="9605637" cy="512599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51688CC-07CD-4A81-AE38-F2CA0D70F7A6}"/>
              </a:ext>
            </a:extLst>
          </p:cNvPr>
          <p:cNvSpPr/>
          <p:nvPr/>
        </p:nvSpPr>
        <p:spPr>
          <a:xfrm>
            <a:off x="9951868" y="236393"/>
            <a:ext cx="1518082" cy="449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hlinkClick r:id="rId3" action="ppaction://hlinksldjump"/>
              </a:rPr>
              <a:t>Login</a:t>
            </a:r>
            <a:endParaRPr lang="en-IN" dirty="0"/>
          </a:p>
        </p:txBody>
      </p:sp>
      <p:sp>
        <p:nvSpPr>
          <p:cNvPr id="7" name="Arrow: Right 6">
            <a:hlinkClick r:id="rId4" action="ppaction://hlinksldjump"/>
            <a:extLst>
              <a:ext uri="{FF2B5EF4-FFF2-40B4-BE49-F238E27FC236}">
                <a16:creationId xmlns:a16="http://schemas.microsoft.com/office/drawing/2014/main" id="{E2261D70-F9B5-438C-AFCA-0D185B753947}"/>
              </a:ext>
            </a:extLst>
          </p:cNvPr>
          <p:cNvSpPr/>
          <p:nvPr/>
        </p:nvSpPr>
        <p:spPr>
          <a:xfrm>
            <a:off x="9951868" y="787888"/>
            <a:ext cx="1518082" cy="449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Reset</a:t>
            </a:r>
          </a:p>
        </p:txBody>
      </p:sp>
    </p:spTree>
    <p:extLst>
      <p:ext uri="{BB962C8B-B14F-4D97-AF65-F5344CB8AC3E}">
        <p14:creationId xmlns:p14="http://schemas.microsoft.com/office/powerpoint/2010/main" val="3613695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4B9E-E0B4-46AA-B844-551ACBA46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6" y="787888"/>
            <a:ext cx="8911687" cy="449802"/>
          </a:xfrm>
        </p:spPr>
        <p:txBody>
          <a:bodyPr/>
          <a:lstStyle/>
          <a:p>
            <a:r>
              <a:rPr lang="en-IN" dirty="0"/>
              <a:t>Reset Password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7EC52-03D8-477B-87AE-DD4DA8318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95" y="1468984"/>
            <a:ext cx="9605637" cy="511402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95BCBF3-7C9D-4CDA-85C4-E1E863489288}"/>
              </a:ext>
            </a:extLst>
          </p:cNvPr>
          <p:cNvSpPr/>
          <p:nvPr/>
        </p:nvSpPr>
        <p:spPr>
          <a:xfrm>
            <a:off x="9365942" y="222439"/>
            <a:ext cx="2104008" cy="449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hlinkClick r:id="rId3" action="ppaction://hlinksldjump"/>
              </a:rPr>
              <a:t>Reset &amp;Login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2256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4B9E-E0B4-46AA-B844-551ACBA46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6" y="787888"/>
            <a:ext cx="8911687" cy="449802"/>
          </a:xfrm>
        </p:spPr>
        <p:txBody>
          <a:bodyPr/>
          <a:lstStyle/>
          <a:p>
            <a:r>
              <a:rPr lang="en-IN" dirty="0"/>
              <a:t>User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B7E40-CDB0-49E2-A6D6-8D7BDF41D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96" y="1442352"/>
            <a:ext cx="9624885" cy="510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3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4B9E-E0B4-46AA-B844-551ACBA46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6" y="787888"/>
            <a:ext cx="8911687" cy="449802"/>
          </a:xfrm>
        </p:spPr>
        <p:txBody>
          <a:bodyPr/>
          <a:lstStyle/>
          <a:p>
            <a:r>
              <a:rPr lang="en-IN" dirty="0"/>
              <a:t>All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49A49-D80E-4283-95AB-96B5D8C0F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37" y="1442349"/>
            <a:ext cx="9605637" cy="511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38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4B9E-E0B4-46AA-B844-551ACBA46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6" y="787888"/>
            <a:ext cx="8911687" cy="449802"/>
          </a:xfrm>
        </p:spPr>
        <p:txBody>
          <a:bodyPr/>
          <a:lstStyle/>
          <a:p>
            <a:r>
              <a:rPr lang="en-IN" dirty="0"/>
              <a:t>Add User Income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564AF2-715D-45FA-8C1A-4754BAB5C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96" y="1477862"/>
            <a:ext cx="9605637" cy="508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83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4B9E-E0B4-46AA-B844-551ACBA46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6" y="787888"/>
            <a:ext cx="8911687" cy="449802"/>
          </a:xfrm>
        </p:spPr>
        <p:txBody>
          <a:bodyPr/>
          <a:lstStyle/>
          <a:p>
            <a:r>
              <a:rPr lang="en-IN" dirty="0"/>
              <a:t>Add User Expense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5E2E3-6A42-46E9-82E1-CFDA591E6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02" y="1468984"/>
            <a:ext cx="9648413" cy="510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80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4B9E-E0B4-46AA-B844-551ACBA46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6" y="787888"/>
            <a:ext cx="8911687" cy="449802"/>
          </a:xfrm>
        </p:spPr>
        <p:txBody>
          <a:bodyPr/>
          <a:lstStyle/>
          <a:p>
            <a:r>
              <a:rPr lang="en-IN" dirty="0"/>
              <a:t>Manage Income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5D43A-8C00-41AE-9AC2-62C4ABDE6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393795" y="1477861"/>
            <a:ext cx="9607163" cy="510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51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1B71-85EA-67B0-6B16-7B166121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2BD74-D811-1BB0-4F74-DA6F62D3D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8775" y="1771650"/>
            <a:ext cx="9875837" cy="4139572"/>
          </a:xfrm>
        </p:spPr>
        <p:txBody>
          <a:bodyPr/>
          <a:lstStyle/>
          <a:p>
            <a:r>
              <a:rPr lang="en-US" dirty="0"/>
              <a:t>Application is intended to manage the income and expenses of a family. Will provide an easy interface to enter day-to-day income &amp;  expenses. </a:t>
            </a:r>
          </a:p>
          <a:p>
            <a:r>
              <a:rPr lang="en-US" dirty="0"/>
              <a:t>Will provide options to add custom categories of income &amp; expenses . </a:t>
            </a:r>
          </a:p>
          <a:p>
            <a:r>
              <a:rPr lang="en-US" dirty="0"/>
              <a:t>Will have options to set up recurring expenses for example electricity, mobile, cable, etc.. monthly payments. </a:t>
            </a:r>
          </a:p>
          <a:p>
            <a:r>
              <a:rPr lang="en-US" dirty="0"/>
              <a:t>Will provide various reports to see the income &amp; expenses grouped by various categories. For example on datewise, monthwise, yearwise , etc…</a:t>
            </a:r>
          </a:p>
          <a:p>
            <a:r>
              <a:rPr lang="en-US" dirty="0"/>
              <a:t>Income &amp; Expense Management System designed to efficiently cater the needs of users by eliminating imparting cost.</a:t>
            </a:r>
          </a:p>
          <a:p>
            <a:r>
              <a:rPr lang="en-US" dirty="0"/>
              <a:t>Income and &amp; Expenses Management System are web based applications to manage their income and expenses.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8690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4B9E-E0B4-46AA-B844-551ACBA46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6" y="787888"/>
            <a:ext cx="8911687" cy="449802"/>
          </a:xfrm>
        </p:spPr>
        <p:txBody>
          <a:bodyPr/>
          <a:lstStyle/>
          <a:p>
            <a:r>
              <a:rPr lang="en-IN" dirty="0"/>
              <a:t>Manage Expense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810C5-1ADB-4658-835A-840597339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95" y="1451230"/>
            <a:ext cx="9605637" cy="509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13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4B9E-E0B4-46AA-B844-551ACBA46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6" y="787888"/>
            <a:ext cx="8911687" cy="449802"/>
          </a:xfrm>
        </p:spPr>
        <p:txBody>
          <a:bodyPr/>
          <a:lstStyle/>
          <a:p>
            <a:r>
              <a:rPr lang="en-IN" dirty="0"/>
              <a:t>Check Latest Stock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83E26-8010-4E03-8932-187E12BAE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96" y="1495615"/>
            <a:ext cx="9605636" cy="5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66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4B9E-E0B4-46AA-B844-551ACBA46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6" y="787888"/>
            <a:ext cx="8911687" cy="449802"/>
          </a:xfrm>
        </p:spPr>
        <p:txBody>
          <a:bodyPr/>
          <a:lstStyle/>
          <a:p>
            <a:r>
              <a:rPr lang="en-IN" dirty="0"/>
              <a:t>User Profile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7927B-C2D6-40EC-8CBA-FC472A0E5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95" y="1504495"/>
            <a:ext cx="9605637" cy="511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66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4B9E-E0B4-46AA-B844-551ACBA46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6" y="787888"/>
            <a:ext cx="8911687" cy="449802"/>
          </a:xfrm>
        </p:spPr>
        <p:txBody>
          <a:bodyPr/>
          <a:lstStyle/>
          <a:p>
            <a:r>
              <a:rPr lang="en-IN" dirty="0"/>
              <a:t>Change Password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A838F-AB5A-4038-87A9-C3A9003A9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96" y="1477862"/>
            <a:ext cx="9605637" cy="512772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C6F3387-C5DC-4A4A-8EEA-DFEC20B9330D}"/>
              </a:ext>
            </a:extLst>
          </p:cNvPr>
          <p:cNvSpPr/>
          <p:nvPr/>
        </p:nvSpPr>
        <p:spPr>
          <a:xfrm>
            <a:off x="10369118" y="281861"/>
            <a:ext cx="1521041" cy="641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hlinkClick r:id="rId3" action="ppaction://hlinksldjump"/>
              </a:rPr>
              <a:t>Logout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3183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8ED3A-EAAC-4D08-BB2B-E236A4D60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Mangal" panose="02040503050203030202" pitchFamily="18" charset="0"/>
                <a:ea typeface="Calibri" panose="020F0502020204030204" pitchFamily="34" charset="0"/>
                <a:cs typeface="Mangal" panose="02040503050203030202" pitchFamily="18" charset="0"/>
              </a:rPr>
              <a:t>It generates the report on Income, Expense, Category, Payment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Mangal" panose="02040503050203030202" pitchFamily="18" charset="0"/>
                <a:ea typeface="Calibri" panose="020F0502020204030204" pitchFamily="34" charset="0"/>
                <a:cs typeface="Mangal" panose="02040503050203030202" pitchFamily="18" charset="0"/>
              </a:rPr>
              <a:t>Provide filter reports on Type, User, Registration.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Mangal" panose="02040503050203030202" pitchFamily="18" charset="0"/>
                <a:ea typeface="Calibri" panose="020F0502020204030204" pitchFamily="34" charset="0"/>
                <a:cs typeface="Mangal" panose="02040503050203030202" pitchFamily="18" charset="0"/>
              </a:rPr>
              <a:t>You can easily export PDF for the Income, Expense, Payment.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dirty="0">
                <a:latin typeface="Mangal" panose="02040503050203030202" pitchFamily="18" charset="0"/>
                <a:ea typeface="Calibri" panose="020F0502020204030204" pitchFamily="34" charset="0"/>
                <a:cs typeface="Mangal" panose="02040503050203030202" pitchFamily="18" charset="0"/>
              </a:rPr>
              <a:t>It is Flexible to use.</a:t>
            </a:r>
            <a:endParaRPr lang="en-IN" sz="1800" dirty="0">
              <a:effectLst/>
              <a:latin typeface="Mangal" panose="02040503050203030202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D15649-9F7E-49D0-BD3E-333FFAEF1D34}"/>
              </a:ext>
            </a:extLst>
          </p:cNvPr>
          <p:cNvSpPr txBox="1">
            <a:spLocks/>
          </p:cNvSpPr>
          <p:nvPr/>
        </p:nvSpPr>
        <p:spPr>
          <a:xfrm>
            <a:off x="1469200" y="540227"/>
            <a:ext cx="9076046" cy="8131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b="1" u="sng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2588441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E3C1F-DFB4-4CC1-BAF9-21EE9D298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Mangal" panose="02040503050203030202" pitchFamily="18" charset="0"/>
                <a:ea typeface="Calibri" panose="020F0502020204030204" pitchFamily="34" charset="0"/>
                <a:cs typeface="Mangal" panose="02040503050203030202" pitchFamily="18" charset="0"/>
              </a:rPr>
              <a:t>Income &amp; Expense Management Module: Used for managing the Income &amp; Expense details.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Mangal" panose="02040503050203030202" pitchFamily="18" charset="0"/>
                <a:ea typeface="Calibri" panose="020F0502020204030204" pitchFamily="34" charset="0"/>
                <a:cs typeface="Mangal" panose="02040503050203030202" pitchFamily="18" charset="0"/>
              </a:rPr>
              <a:t>Registration Module: Used for managing the details of Registration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Mangal" panose="02040503050203030202" pitchFamily="18" charset="0"/>
                <a:ea typeface="Calibri" panose="020F0502020204030204" pitchFamily="34" charset="0"/>
                <a:cs typeface="Mangal" panose="02040503050203030202" pitchFamily="18" charset="0"/>
              </a:rPr>
              <a:t>Check Stock Module: Used for Show Live Stock Graph.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Mangal" panose="02040503050203030202" pitchFamily="18" charset="0"/>
                <a:ea typeface="Calibri" panose="020F0502020204030204" pitchFamily="34" charset="0"/>
                <a:cs typeface="Mangal" panose="02040503050203030202" pitchFamily="18" charset="0"/>
              </a:rPr>
              <a:t>Category Management Module: Used for managing the information and details of the Category (Day-wise, Month-wise, Year-wise and Custom Dates).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Mangal" panose="02040503050203030202" pitchFamily="18" charset="0"/>
                <a:ea typeface="Calibri" panose="020F0502020204030204" pitchFamily="34" charset="0"/>
                <a:cs typeface="Mangal" panose="02040503050203030202" pitchFamily="18" charset="0"/>
              </a:rPr>
              <a:t>Type Module: Used for managing the Type of Income and Expenses details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Mangal" panose="02040503050203030202" pitchFamily="18" charset="0"/>
                <a:ea typeface="Calibri" panose="020F0502020204030204" pitchFamily="34" charset="0"/>
                <a:cs typeface="Mangal" panose="02040503050203030202" pitchFamily="18" charset="0"/>
              </a:rPr>
              <a:t>User Module: Used for managing the User information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Mangal" panose="02040503050203030202" pitchFamily="18" charset="0"/>
                <a:ea typeface="Calibri" panose="020F0502020204030204" pitchFamily="34" charset="0"/>
                <a:cs typeface="Mangal" panose="02040503050203030202" pitchFamily="18" charset="0"/>
              </a:rPr>
              <a:t>Login Module: Used for managing the login details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1672F6-7794-45CF-A6D9-804C5CB8F843}"/>
              </a:ext>
            </a:extLst>
          </p:cNvPr>
          <p:cNvSpPr txBox="1">
            <a:spLocks/>
          </p:cNvSpPr>
          <p:nvPr/>
        </p:nvSpPr>
        <p:spPr>
          <a:xfrm>
            <a:off x="1469200" y="540227"/>
            <a:ext cx="9076046" cy="8131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b="1" u="sng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4044395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E3C1F-DFB4-4CC1-BAF9-21EE9D298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118" y="1757778"/>
            <a:ext cx="10279494" cy="4659471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b="1" dirty="0">
                <a:effectLst/>
                <a:latin typeface="Mangal" panose="02040503050203030202" pitchFamily="18" charset="0"/>
                <a:ea typeface="Calibri" panose="020F0502020204030204" pitchFamily="34" charset="0"/>
                <a:cs typeface="Mangal" panose="02040503050203030202" pitchFamily="18" charset="0"/>
              </a:rPr>
              <a:t>User Friendly-</a:t>
            </a:r>
            <a:r>
              <a:rPr lang="en-IN" dirty="0">
                <a:effectLst/>
                <a:latin typeface="Mangal" panose="02040503050203030202" pitchFamily="18" charset="0"/>
                <a:ea typeface="Calibri" panose="020F0502020204030204" pitchFamily="34" charset="0"/>
                <a:cs typeface="Mangal" panose="02040503050203030202" pitchFamily="18" charset="0"/>
              </a:rPr>
              <a:t> The system has got much simplified screen which makes the system fast enhances quick and accurate data.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b="1" dirty="0">
                <a:effectLst/>
                <a:latin typeface="Mangal" panose="02040503050203030202" pitchFamily="18" charset="0"/>
                <a:ea typeface="Calibri" panose="020F0502020204030204" pitchFamily="34" charset="0"/>
                <a:cs typeface="Mangal" panose="02040503050203030202" pitchFamily="18" charset="0"/>
              </a:rPr>
              <a:t>Validation check-</a:t>
            </a:r>
            <a:r>
              <a:rPr lang="en-IN" dirty="0">
                <a:effectLst/>
                <a:latin typeface="Mangal" panose="02040503050203030202" pitchFamily="18" charset="0"/>
                <a:ea typeface="Calibri" panose="020F0502020204030204" pitchFamily="34" charset="0"/>
                <a:cs typeface="Mangal" panose="02040503050203030202" pitchFamily="18" charset="0"/>
              </a:rPr>
              <a:t> The system has various validation checks, and it also gives appropriate error message and provides the necessary help.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b="1" dirty="0">
                <a:effectLst/>
                <a:latin typeface="Mangal" panose="02040503050203030202" pitchFamily="18" charset="0"/>
                <a:ea typeface="Calibri" panose="020F0502020204030204" pitchFamily="34" charset="0"/>
                <a:cs typeface="Mangal" panose="02040503050203030202" pitchFamily="18" charset="0"/>
              </a:rPr>
              <a:t>Report Generation</a:t>
            </a:r>
            <a:r>
              <a:rPr lang="en-IN" dirty="0">
                <a:effectLst/>
                <a:latin typeface="Mangal" panose="02040503050203030202" pitchFamily="18" charset="0"/>
                <a:ea typeface="Calibri" panose="020F0502020204030204" pitchFamily="34" charset="0"/>
                <a:cs typeface="Mangal" panose="02040503050203030202" pitchFamily="18" charset="0"/>
              </a:rPr>
              <a:t>- The system can generate various reports giving income details and expense details.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b="1" dirty="0">
                <a:effectLst/>
                <a:latin typeface="Mangal" panose="02040503050203030202" pitchFamily="18" charset="0"/>
                <a:ea typeface="Calibri" panose="020F0502020204030204" pitchFamily="34" charset="0"/>
                <a:cs typeface="Mangal" panose="02040503050203030202" pitchFamily="18" charset="0"/>
              </a:rPr>
              <a:t>Easy to Learn</a:t>
            </a:r>
            <a:r>
              <a:rPr lang="en-IN" dirty="0">
                <a:effectLst/>
                <a:latin typeface="Mangal" panose="02040503050203030202" pitchFamily="18" charset="0"/>
                <a:ea typeface="Calibri" panose="020F0502020204030204" pitchFamily="34" charset="0"/>
                <a:cs typeface="Mangal" panose="02040503050203030202" pitchFamily="18" charset="0"/>
              </a:rPr>
              <a:t>- This system is easy to understand and this thing is mainly due to simple functionality.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b="1" dirty="0">
                <a:effectLst/>
                <a:latin typeface="Mangal" panose="02040503050203030202" pitchFamily="18" charset="0"/>
                <a:ea typeface="Calibri" panose="020F0502020204030204" pitchFamily="34" charset="0"/>
                <a:cs typeface="Mangal" panose="02040503050203030202" pitchFamily="18" charset="0"/>
              </a:rPr>
              <a:t>Simple Interface</a:t>
            </a:r>
            <a:r>
              <a:rPr lang="en-IN" dirty="0">
                <a:effectLst/>
                <a:latin typeface="Mangal" panose="02040503050203030202" pitchFamily="18" charset="0"/>
                <a:ea typeface="Calibri" panose="020F0502020204030204" pitchFamily="34" charset="0"/>
                <a:cs typeface="Mangal" panose="02040503050203030202" pitchFamily="18" charset="0"/>
              </a:rPr>
              <a:t>- As it provides best and easy way to understand whole project in simple way. So user can use it as it want.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6EAA890-E600-4BDD-8B34-76F4A4979501}"/>
              </a:ext>
            </a:extLst>
          </p:cNvPr>
          <p:cNvSpPr txBox="1">
            <a:spLocks/>
          </p:cNvSpPr>
          <p:nvPr/>
        </p:nvSpPr>
        <p:spPr>
          <a:xfrm>
            <a:off x="1469200" y="540227"/>
            <a:ext cx="9076046" cy="8131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b="1" u="sng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02947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9703-5A00-457B-8F3E-7F14B7178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474" y="1111278"/>
            <a:ext cx="8911687" cy="633046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800" dirty="0">
                <a:latin typeface="Arial Rounded MT Bold" panose="020F0704030504030204" pitchFamily="34" charset="0"/>
              </a:rPr>
              <a:t>Hardware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6392C-D3D7-49B8-8FCA-B452A052C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6450" y="1995639"/>
            <a:ext cx="8915400" cy="3777622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800" dirty="0">
                <a:effectLst/>
                <a:latin typeface="Mangal" panose="02040503050203030202" pitchFamily="18" charset="0"/>
                <a:ea typeface="Calibri" panose="020F0502020204030204" pitchFamily="34" charset="0"/>
                <a:cs typeface="Mangal" panose="02040503050203030202" pitchFamily="18" charset="0"/>
              </a:rPr>
              <a:t>Windows OS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800" dirty="0">
                <a:effectLst/>
                <a:latin typeface="Mangal" panose="02040503050203030202" pitchFamily="18" charset="0"/>
                <a:ea typeface="Calibri" panose="020F0502020204030204" pitchFamily="34" charset="0"/>
                <a:cs typeface="Mangal" panose="02040503050203030202" pitchFamily="18" charset="0"/>
              </a:rPr>
              <a:t>4GB+ RAM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dirty="0">
                <a:latin typeface="Mangal" panose="02040503050203030202" pitchFamily="18" charset="0"/>
                <a:ea typeface="Calibri" panose="020F0502020204030204" pitchFamily="34" charset="0"/>
                <a:cs typeface="Mangal" panose="02040503050203030202" pitchFamily="18" charset="0"/>
              </a:rPr>
              <a:t>32GB+</a:t>
            </a:r>
            <a:r>
              <a:rPr lang="en-IN" sz="1800" dirty="0">
                <a:effectLst/>
                <a:latin typeface="Mangal" panose="02040503050203030202" pitchFamily="18" charset="0"/>
                <a:ea typeface="Calibri" panose="020F0502020204030204" pitchFamily="34" charset="0"/>
                <a:cs typeface="Mangal" panose="02040503050203030202" pitchFamily="18" charset="0"/>
              </a:rPr>
              <a:t> Storage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800" dirty="0">
                <a:effectLst/>
                <a:latin typeface="Mangal" panose="02040503050203030202" pitchFamily="18" charset="0"/>
                <a:ea typeface="Calibri" panose="020F0502020204030204" pitchFamily="34" charset="0"/>
                <a:cs typeface="Mangal" panose="02040503050203030202" pitchFamily="18" charset="0"/>
              </a:rPr>
              <a:t>Processor – Intel i3 &amp; i5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2EFA08-8657-4250-8A01-236C1EC33EAB}"/>
              </a:ext>
            </a:extLst>
          </p:cNvPr>
          <p:cNvSpPr txBox="1">
            <a:spLocks/>
          </p:cNvSpPr>
          <p:nvPr/>
        </p:nvSpPr>
        <p:spPr>
          <a:xfrm>
            <a:off x="1469200" y="46862"/>
            <a:ext cx="9076046" cy="8131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b="1" u="sng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System Requirement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D74104-E770-4E2A-B9EE-302A3F658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374" y="4753667"/>
            <a:ext cx="1352343" cy="135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RAM (Random-Access Memory)?">
            <a:extLst>
              <a:ext uri="{FF2B5EF4-FFF2-40B4-BE49-F238E27FC236}">
                <a16:creationId xmlns:a16="http://schemas.microsoft.com/office/drawing/2014/main" id="{CEE2D210-5904-411A-8401-216B0D17F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785" y="4460534"/>
            <a:ext cx="2394956" cy="173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DA0B8A-BD77-4019-8C96-9EBB73909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18" b="91496" l="10000" r="90000">
                        <a14:foregroundMark x1="21094" y1="22581" x2="27500" y2="26100"/>
                        <a14:foregroundMark x1="49844" y1="14663" x2="53125" y2="14663"/>
                        <a14:foregroundMark x1="65625" y1="9971" x2="73594" y2="7918"/>
                        <a14:foregroundMark x1="73594" y1="7918" x2="75781" y2="12023"/>
                        <a14:foregroundMark x1="81406" y1="70674" x2="85469" y2="65689"/>
                        <a14:foregroundMark x1="34531" y1="87097" x2="26250" y2="91496"/>
                        <a14:foregroundMark x1="26250" y1="91496" x2="27969" y2="841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92917">
            <a:off x="7875305" y="4448123"/>
            <a:ext cx="3308624" cy="1762876"/>
          </a:xfrm>
          <a:prstGeom prst="rect">
            <a:avLst/>
          </a:prstGeom>
        </p:spPr>
      </p:pic>
      <p:pic>
        <p:nvPicPr>
          <p:cNvPr id="1030" name="Picture 6" descr="CPU Showdown: Intel Core i3 vs. i5 | PCMag">
            <a:extLst>
              <a:ext uri="{FF2B5EF4-FFF2-40B4-BE49-F238E27FC236}">
                <a16:creationId xmlns:a16="http://schemas.microsoft.com/office/drawing/2014/main" id="{DDB07874-046A-4AE5-985E-D8DAD66BD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30" b="90570" l="7531" r="90000">
                        <a14:foregroundMark x1="72346" y1="40132" x2="70247" y2="47807"/>
                        <a14:foregroundMark x1="72099" y1="55044" x2="66790" y2="49561"/>
                        <a14:foregroundMark x1="66790" y1="49561" x2="62963" y2="39693"/>
                        <a14:foregroundMark x1="62963" y1="39693" x2="74074" y2="39912"/>
                        <a14:foregroundMark x1="74074" y1="39912" x2="77037" y2="39693"/>
                        <a14:foregroundMark x1="59136" y1="41667" x2="64691" y2="42763"/>
                        <a14:foregroundMark x1="47654" y1="33991" x2="39753" y2="33772"/>
                        <a14:foregroundMark x1="39753" y1="33772" x2="27778" y2="49781"/>
                        <a14:foregroundMark x1="27778" y1="49781" x2="35556" y2="58553"/>
                        <a14:foregroundMark x1="35556" y1="58553" x2="37901" y2="55263"/>
                        <a14:foregroundMark x1="49259" y1="17982" x2="20247" y2="19298"/>
                        <a14:foregroundMark x1="20247" y1="19298" x2="16667" y2="28947"/>
                        <a14:foregroundMark x1="16667" y1="28947" x2="10370" y2="76974"/>
                        <a14:foregroundMark x1="10370" y1="76974" x2="14815" y2="85526"/>
                        <a14:foregroundMark x1="14815" y1="85526" x2="25062" y2="83553"/>
                        <a14:foregroundMark x1="25062" y1="83553" x2="44691" y2="88596"/>
                        <a14:foregroundMark x1="44691" y1="88596" x2="69383" y2="80921"/>
                        <a14:foregroundMark x1="69383" y1="80921" x2="81728" y2="83772"/>
                        <a14:foregroundMark x1="20864" y1="18860" x2="15802" y2="27851"/>
                        <a14:foregroundMark x1="15802" y1="27851" x2="15679" y2="28509"/>
                        <a14:foregroundMark x1="16790" y1="18640" x2="19506" y2="19518"/>
                        <a14:foregroundMark x1="14691" y1="35088" x2="7901" y2="84649"/>
                        <a14:foregroundMark x1="8148" y1="80044" x2="11111" y2="89693"/>
                        <a14:foregroundMark x1="11111" y1="89693" x2="11111" y2="89474"/>
                        <a14:foregroundMark x1="23580" y1="25658" x2="34568" y2="69956"/>
                        <a14:foregroundMark x1="20123" y1="68860" x2="32840" y2="68202"/>
                        <a14:foregroundMark x1="32840" y1="68202" x2="41728" y2="58991"/>
                        <a14:foregroundMark x1="41728" y1="58991" x2="42346" y2="48904"/>
                        <a14:foregroundMark x1="19753" y1="89254" x2="41111" y2="90789"/>
                        <a14:foregroundMark x1="7531" y1="79386" x2="8642" y2="87719"/>
                        <a14:foregroundMark x1="59012" y1="85526" x2="76420" y2="84430"/>
                        <a14:foregroundMark x1="76420" y1="84430" x2="88765" y2="85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671" y="2131097"/>
            <a:ext cx="3119912" cy="175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57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6BB62-7AB8-433B-B056-3F56AD0C6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276" y="1353674"/>
            <a:ext cx="3163520" cy="4549978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dirty="0">
                <a:latin typeface="Mangal" panose="02040503050203030202" pitchFamily="18" charset="0"/>
                <a:cs typeface="Mangal" panose="02040503050203030202" pitchFamily="18" charset="0"/>
              </a:rPr>
              <a:t>VS Code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dirty="0" err="1">
                <a:latin typeface="Mangal" panose="02040503050203030202" pitchFamily="18" charset="0"/>
                <a:cs typeface="Mangal" panose="02040503050203030202" pitchFamily="18" charset="0"/>
              </a:rPr>
              <a:t>Xampp</a:t>
            </a:r>
            <a:endParaRPr lang="en-IN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IN" dirty="0">
                <a:latin typeface="Mangal" panose="02040503050203030202" pitchFamily="18" charset="0"/>
                <a:cs typeface="Mangal" panose="02040503050203030202" pitchFamily="18" charset="0"/>
              </a:rPr>
              <a:t>Apache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IN" dirty="0" err="1">
                <a:latin typeface="Mangal" panose="02040503050203030202" pitchFamily="18" charset="0"/>
                <a:cs typeface="Mangal" panose="02040503050203030202" pitchFamily="18" charset="0"/>
              </a:rPr>
              <a:t>MySql</a:t>
            </a:r>
            <a:endParaRPr lang="en-IN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dirty="0">
                <a:latin typeface="Mangal" panose="02040503050203030202" pitchFamily="18" charset="0"/>
                <a:cs typeface="Mangal" panose="02040503050203030202" pitchFamily="18" charset="0"/>
              </a:rPr>
              <a:t>Google Chrome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dirty="0">
                <a:latin typeface="Mangal" panose="02040503050203030202" pitchFamily="18" charset="0"/>
                <a:cs typeface="Mangal" panose="02040503050203030202" pitchFamily="18" charset="0"/>
              </a:rPr>
              <a:t>Language Used: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IN" dirty="0">
                <a:latin typeface="Mangal" panose="02040503050203030202" pitchFamily="18" charset="0"/>
                <a:cs typeface="Mangal" panose="02040503050203030202" pitchFamily="18" charset="0"/>
              </a:rPr>
              <a:t>HTML &amp; CSS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IN" dirty="0">
                <a:latin typeface="Mangal" panose="02040503050203030202" pitchFamily="18" charset="0"/>
                <a:cs typeface="Mangal" panose="02040503050203030202" pitchFamily="18" charset="0"/>
              </a:rPr>
              <a:t>PHP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IN" dirty="0">
                <a:latin typeface="Mangal" panose="02040503050203030202" pitchFamily="18" charset="0"/>
                <a:cs typeface="Mangal" panose="02040503050203030202" pitchFamily="18" charset="0"/>
              </a:rPr>
              <a:t>JavaScript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163D3B-E256-4464-8B08-B04737B5D534}"/>
              </a:ext>
            </a:extLst>
          </p:cNvPr>
          <p:cNvSpPr txBox="1">
            <a:spLocks/>
          </p:cNvSpPr>
          <p:nvPr/>
        </p:nvSpPr>
        <p:spPr>
          <a:xfrm>
            <a:off x="1640156" y="714055"/>
            <a:ext cx="8911687" cy="633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800" dirty="0">
                <a:latin typeface="Arial Rounded MT Bold" panose="020F0704030504030204" pitchFamily="34" charset="0"/>
              </a:rPr>
              <a:t>Software Requirement</a:t>
            </a:r>
          </a:p>
        </p:txBody>
      </p:sp>
      <p:pic>
        <p:nvPicPr>
          <p:cNvPr id="2050" name="Picture 2" descr="Visual Studio Code png images | PNGWing">
            <a:extLst>
              <a:ext uri="{FF2B5EF4-FFF2-40B4-BE49-F238E27FC236}">
                <a16:creationId xmlns:a16="http://schemas.microsoft.com/office/drawing/2014/main" id="{5CE27665-8057-4F66-B7A3-9EEF3849D2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80" r="21117"/>
          <a:stretch/>
        </p:blipFill>
        <p:spPr bwMode="auto">
          <a:xfrm>
            <a:off x="9909555" y="635239"/>
            <a:ext cx="2073683" cy="196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XAMPP png images | PNGWing">
            <a:extLst>
              <a:ext uri="{FF2B5EF4-FFF2-40B4-BE49-F238E27FC236}">
                <a16:creationId xmlns:a16="http://schemas.microsoft.com/office/drawing/2014/main" id="{84EAC2EC-4B9B-4C01-B451-6352C7B88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91944" l="10000" r="90000">
                        <a14:foregroundMark x1="44167" y1="9722" x2="63333" y2="6944"/>
                        <a14:foregroundMark x1="63333" y1="6944" x2="75556" y2="11111"/>
                        <a14:foregroundMark x1="25278" y1="89722" x2="39444" y2="91944"/>
                        <a14:foregroundMark x1="39444" y1="91944" x2="46944" y2="89167"/>
                        <a14:foregroundMark x1="37778" y1="33611" x2="41389" y2="69167"/>
                        <a14:foregroundMark x1="41389" y1="69167" x2="41667" y2="69444"/>
                        <a14:foregroundMark x1="56667" y1="26667" x2="60278" y2="60833"/>
                        <a14:foregroundMark x1="60278" y1="60833" x2="60278" y2="60833"/>
                        <a14:foregroundMark x1="33889" y1="39444" x2="33611" y2="55278"/>
                        <a14:foregroundMark x1="33611" y1="55278" x2="52778" y2="56389"/>
                        <a14:foregroundMark x1="52778" y1="56389" x2="68333" y2="54722"/>
                        <a14:foregroundMark x1="68333" y1="54722" x2="60278" y2="33333"/>
                        <a14:foregroundMark x1="60278" y1="33333" x2="44722" y2="42500"/>
                        <a14:foregroundMark x1="44722" y1="42500" x2="29444" y2="42778"/>
                        <a14:foregroundMark x1="29444" y1="42778" x2="34167" y2="47222"/>
                        <a14:foregroundMark x1="39167" y1="37500" x2="30556" y2="42778"/>
                        <a14:foregroundMark x1="33333" y1="35278" x2="30556" y2="44444"/>
                        <a14:foregroundMark x1="40556" y1="36944" x2="44722" y2="40556"/>
                        <a14:foregroundMark x1="43889" y1="44167" x2="55556" y2="39167"/>
                        <a14:foregroundMark x1="61389" y1="31667" x2="68889" y2="44167"/>
                        <a14:foregroundMark x1="68889" y1="44167" x2="66389" y2="61389"/>
                        <a14:foregroundMark x1="66389" y1="61389" x2="51944" y2="56667"/>
                        <a14:foregroundMark x1="51944" y1="56667" x2="38611" y2="66667"/>
                        <a14:foregroundMark x1="38611" y1="66667" x2="30556" y2="45556"/>
                        <a14:foregroundMark x1="64444" y1="32222" x2="68056" y2="39722"/>
                        <a14:foregroundMark x1="71111" y1="51944" x2="58889" y2="63056"/>
                        <a14:foregroundMark x1="58889" y1="63056" x2="57778" y2="62500"/>
                        <a14:foregroundMark x1="61944" y1="65000" x2="71389" y2="55833"/>
                        <a14:foregroundMark x1="31389" y1="58056" x2="39444" y2="66111"/>
                        <a14:foregroundMark x1="43611" y1="67778" x2="50278" y2="6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392" y="865612"/>
            <a:ext cx="2072567" cy="207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sign the Chrome Logo Illustrator Tutorial - YouTube">
            <a:extLst>
              <a:ext uri="{FF2B5EF4-FFF2-40B4-BE49-F238E27FC236}">
                <a16:creationId xmlns:a16="http://schemas.microsoft.com/office/drawing/2014/main" id="{6A17D064-6FAA-4465-834B-2E1903389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27852" r="71833">
                        <a14:foregroundMark x1="45859" y1="38611" x2="42500" y2="48194"/>
                        <a14:foregroundMark x1="42500" y1="48194" x2="44688" y2="59306"/>
                        <a14:foregroundMark x1="44688" y1="59306" x2="49609" y2="62361"/>
                        <a14:foregroundMark x1="49609" y1="62361" x2="54219" y2="60417"/>
                        <a14:foregroundMark x1="54219" y1="60417" x2="57109" y2="54444"/>
                        <a14:foregroundMark x1="57109" y1="54444" x2="57266" y2="44861"/>
                        <a14:foregroundMark x1="57266" y1="44861" x2="53672" y2="37917"/>
                        <a14:foregroundMark x1="53672" y1="37917" x2="48281" y2="35417"/>
                        <a14:foregroundMark x1="48281" y1="35417" x2="45547" y2="38750"/>
                        <a14:foregroundMark x1="47656" y1="38194" x2="52812" y2="63333"/>
                        <a14:foregroundMark x1="41953" y1="51667" x2="45781" y2="60694"/>
                        <a14:foregroundMark x1="45781" y1="60694" x2="49922" y2="63333"/>
                        <a14:foregroundMark x1="49922" y1="63333" x2="51250" y2="63472"/>
                        <a14:foregroundMark x1="46094" y1="46111" x2="49375" y2="57500"/>
                        <a14:foregroundMark x1="49375" y1="57500" x2="50156" y2="57778"/>
                        <a14:foregroundMark x1="51094" y1="43611" x2="52578" y2="50972"/>
                        <a14:foregroundMark x1="52578" y1="50972" x2="51406" y2="43472"/>
                        <a14:foregroundMark x1="51406" y1="43472" x2="51328" y2="43472"/>
                        <a14:foregroundMark x1="51797" y1="41806" x2="54844" y2="51528"/>
                        <a14:foregroundMark x1="54844" y1="51528" x2="53984" y2="5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54" r="22670"/>
          <a:stretch/>
        </p:blipFill>
        <p:spPr bwMode="auto">
          <a:xfrm>
            <a:off x="8315056" y="2266363"/>
            <a:ext cx="2705085" cy="276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ml Logo">
            <a:extLst>
              <a:ext uri="{FF2B5EF4-FFF2-40B4-BE49-F238E27FC236}">
                <a16:creationId xmlns:a16="http://schemas.microsoft.com/office/drawing/2014/main" id="{2F7C1715-098A-4E10-8708-F2A240EA7F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5741" l="1889" r="97000">
                        <a14:foregroundMark x1="6778" y1="24630" x2="8333" y2="76111"/>
                        <a14:foregroundMark x1="8333" y1="76111" x2="13222" y2="84259"/>
                        <a14:foregroundMark x1="13222" y1="84259" x2="27000" y2="93704"/>
                        <a14:foregroundMark x1="27000" y1="93704" x2="27000" y2="93704"/>
                        <a14:foregroundMark x1="92667" y1="23889" x2="92333" y2="70370"/>
                        <a14:foregroundMark x1="92333" y1="70370" x2="87222" y2="90000"/>
                        <a14:foregroundMark x1="87222" y1="90000" x2="85889" y2="91111"/>
                        <a14:foregroundMark x1="96778" y1="22778" x2="97000" y2="78889"/>
                        <a14:foregroundMark x1="71444" y1="95370" x2="77778" y2="97593"/>
                        <a14:foregroundMark x1="77778" y1="97593" x2="83556" y2="95370"/>
                        <a14:foregroundMark x1="83556" y1="95370" x2="83889" y2="95185"/>
                        <a14:foregroundMark x1="69778" y1="37222" x2="85778" y2="41852"/>
                        <a14:foregroundMark x1="85778" y1="41852" x2="78000" y2="54259"/>
                        <a14:foregroundMark x1="78000" y1="54259" x2="86889" y2="67963"/>
                        <a14:foregroundMark x1="86889" y1="67963" x2="82111" y2="75556"/>
                        <a14:foregroundMark x1="82111" y1="75556" x2="76000" y2="77037"/>
                        <a14:foregroundMark x1="76000" y1="77037" x2="71889" y2="69444"/>
                        <a14:foregroundMark x1="71889" y1="69444" x2="71889" y2="69444"/>
                        <a14:foregroundMark x1="67556" y1="36296" x2="73000" y2="42593"/>
                        <a14:foregroundMark x1="73000" y1="42593" x2="87000" y2="42037"/>
                        <a14:foregroundMark x1="87000" y1="42037" x2="76778" y2="36111"/>
                        <a14:foregroundMark x1="76778" y1="36111" x2="68778" y2="37037"/>
                        <a14:foregroundMark x1="85222" y1="37963" x2="90111" y2="43704"/>
                        <a14:foregroundMark x1="90111" y1="43704" x2="90000" y2="43704"/>
                        <a14:foregroundMark x1="89778" y1="36481" x2="91111" y2="39815"/>
                        <a14:foregroundMark x1="77556" y1="47037" x2="70000" y2="53704"/>
                        <a14:foregroundMark x1="70000" y1="53704" x2="77444" y2="55370"/>
                        <a14:foregroundMark x1="69333" y1="52407" x2="75111" y2="57963"/>
                        <a14:foregroundMark x1="75111" y1="57963" x2="79889" y2="58704"/>
                        <a14:foregroundMark x1="83889" y1="53889" x2="88556" y2="60556"/>
                        <a14:foregroundMark x1="88556" y1="60556" x2="87556" y2="73148"/>
                        <a14:foregroundMark x1="87556" y1="73148" x2="86889" y2="75000"/>
                        <a14:foregroundMark x1="68889" y1="52963" x2="70889" y2="59074"/>
                        <a14:foregroundMark x1="69667" y1="66852" x2="73889" y2="78704"/>
                        <a14:foregroundMark x1="73889" y1="78704" x2="87000" y2="77593"/>
                        <a14:foregroundMark x1="68000" y1="67593" x2="70222" y2="77778"/>
                        <a14:foregroundMark x1="70222" y1="77778" x2="70667" y2="78333"/>
                        <a14:foregroundMark x1="11333" y1="24815" x2="20889" y2="24259"/>
                        <a14:foregroundMark x1="20889" y1="24259" x2="35889" y2="24259"/>
                        <a14:foregroundMark x1="35889" y1="24259" x2="39111" y2="37963"/>
                        <a14:foregroundMark x1="39111" y1="37963" x2="39444" y2="64074"/>
                        <a14:foregroundMark x1="39444" y1="64074" x2="34889" y2="89074"/>
                        <a14:foregroundMark x1="34889" y1="89074" x2="33111" y2="90926"/>
                        <a14:foregroundMark x1="37111" y1="22407" x2="40000" y2="34259"/>
                        <a14:foregroundMark x1="40000" y1="34259" x2="39889" y2="39815"/>
                        <a14:foregroundMark x1="9667" y1="22778" x2="2667" y2="28519"/>
                        <a14:foregroundMark x1="2667" y1="28519" x2="5444" y2="81296"/>
                        <a14:foregroundMark x1="5444" y1="81296" x2="15000" y2="91481"/>
                        <a14:foregroundMark x1="15000" y1="91481" x2="21556" y2="92407"/>
                        <a14:foregroundMark x1="21556" y1="92407" x2="29556" y2="89444"/>
                        <a14:foregroundMark x1="29556" y1="89444" x2="29556" y2="89444"/>
                        <a14:foregroundMark x1="3000" y1="21481" x2="1889" y2="33148"/>
                        <a14:foregroundMark x1="1889" y1="33148" x2="2444" y2="40000"/>
                        <a14:foregroundMark x1="13778" y1="38889" x2="33444" y2="37963"/>
                        <a14:foregroundMark x1="33444" y1="37963" x2="33889" y2="37963"/>
                        <a14:foregroundMark x1="11111" y1="39630" x2="11889" y2="54630"/>
                        <a14:foregroundMark x1="11889" y1="54630" x2="21111" y2="61111"/>
                        <a14:foregroundMark x1="21111" y1="61111" x2="28556" y2="60000"/>
                        <a14:foregroundMark x1="21222" y1="57222" x2="26778" y2="56296"/>
                        <a14:foregroundMark x1="26778" y1="56296" x2="31000" y2="66481"/>
                        <a14:foregroundMark x1="31000" y1="66481" x2="23444" y2="77593"/>
                        <a14:foregroundMark x1="23444" y1="77593" x2="15000" y2="76667"/>
                        <a14:foregroundMark x1="15000" y1="76667" x2="11667" y2="70185"/>
                        <a14:foregroundMark x1="30556" y1="56111" x2="31889" y2="64074"/>
                        <a14:foregroundMark x1="30000" y1="73148" x2="24333" y2="81111"/>
                        <a14:foregroundMark x1="17444" y1="95741" x2="24222" y2="95741"/>
                        <a14:foregroundMark x1="24222" y1="95741" x2="24667" y2="9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00" r="56616"/>
          <a:stretch/>
        </p:blipFill>
        <p:spPr bwMode="auto">
          <a:xfrm>
            <a:off x="10052914" y="4907002"/>
            <a:ext cx="1489638" cy="170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ml Logo">
            <a:extLst>
              <a:ext uri="{FF2B5EF4-FFF2-40B4-BE49-F238E27FC236}">
                <a16:creationId xmlns:a16="http://schemas.microsoft.com/office/drawing/2014/main" id="{C7CE543B-23C1-47EA-A630-2C06AF7D4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5741" l="1889" r="97000">
                        <a14:foregroundMark x1="6778" y1="24630" x2="8333" y2="76111"/>
                        <a14:foregroundMark x1="8333" y1="76111" x2="13222" y2="84259"/>
                        <a14:foregroundMark x1="13222" y1="84259" x2="27000" y2="93704"/>
                        <a14:foregroundMark x1="27000" y1="93704" x2="27000" y2="93704"/>
                        <a14:foregroundMark x1="92667" y1="23889" x2="92333" y2="70370"/>
                        <a14:foregroundMark x1="92333" y1="70370" x2="87222" y2="90000"/>
                        <a14:foregroundMark x1="87222" y1="90000" x2="85889" y2="91111"/>
                        <a14:foregroundMark x1="96778" y1="22778" x2="97000" y2="78889"/>
                        <a14:foregroundMark x1="71444" y1="95370" x2="77778" y2="97593"/>
                        <a14:foregroundMark x1="77778" y1="97593" x2="83556" y2="95370"/>
                        <a14:foregroundMark x1="83556" y1="95370" x2="83889" y2="95185"/>
                        <a14:foregroundMark x1="69778" y1="37222" x2="85778" y2="41852"/>
                        <a14:foregroundMark x1="85778" y1="41852" x2="78000" y2="54259"/>
                        <a14:foregroundMark x1="78000" y1="54259" x2="86889" y2="67963"/>
                        <a14:foregroundMark x1="86889" y1="67963" x2="82111" y2="75556"/>
                        <a14:foregroundMark x1="82111" y1="75556" x2="76000" y2="77037"/>
                        <a14:foregroundMark x1="76000" y1="77037" x2="71889" y2="69444"/>
                        <a14:foregroundMark x1="71889" y1="69444" x2="71889" y2="69444"/>
                        <a14:foregroundMark x1="67556" y1="36296" x2="73000" y2="42593"/>
                        <a14:foregroundMark x1="73000" y1="42593" x2="87000" y2="42037"/>
                        <a14:foregroundMark x1="87000" y1="42037" x2="76778" y2="36111"/>
                        <a14:foregroundMark x1="76778" y1="36111" x2="68778" y2="37037"/>
                        <a14:foregroundMark x1="85222" y1="37963" x2="90111" y2="43704"/>
                        <a14:foregroundMark x1="90111" y1="43704" x2="90000" y2="43704"/>
                        <a14:foregroundMark x1="89778" y1="36481" x2="91111" y2="39815"/>
                        <a14:foregroundMark x1="77556" y1="47037" x2="70000" y2="53704"/>
                        <a14:foregroundMark x1="70000" y1="53704" x2="77444" y2="55370"/>
                        <a14:foregroundMark x1="69333" y1="52407" x2="75111" y2="57963"/>
                        <a14:foregroundMark x1="75111" y1="57963" x2="79889" y2="58704"/>
                        <a14:foregroundMark x1="83889" y1="53889" x2="88556" y2="60556"/>
                        <a14:foregroundMark x1="88556" y1="60556" x2="87556" y2="73148"/>
                        <a14:foregroundMark x1="87556" y1="73148" x2="86889" y2="75000"/>
                        <a14:foregroundMark x1="68889" y1="52963" x2="70889" y2="59074"/>
                        <a14:foregroundMark x1="69667" y1="66852" x2="73889" y2="78704"/>
                        <a14:foregroundMark x1="73889" y1="78704" x2="87000" y2="77593"/>
                        <a14:foregroundMark x1="68000" y1="67593" x2="70222" y2="77778"/>
                        <a14:foregroundMark x1="70222" y1="77778" x2="70667" y2="78333"/>
                        <a14:foregroundMark x1="11333" y1="24815" x2="20889" y2="24259"/>
                        <a14:foregroundMark x1="20889" y1="24259" x2="35889" y2="24259"/>
                        <a14:foregroundMark x1="35889" y1="24259" x2="39111" y2="37963"/>
                        <a14:foregroundMark x1="39111" y1="37963" x2="39444" y2="64074"/>
                        <a14:foregroundMark x1="39444" y1="64074" x2="34889" y2="89074"/>
                        <a14:foregroundMark x1="34889" y1="89074" x2="33111" y2="90926"/>
                        <a14:foregroundMark x1="37111" y1="22407" x2="40000" y2="34259"/>
                        <a14:foregroundMark x1="40000" y1="34259" x2="39889" y2="39815"/>
                        <a14:foregroundMark x1="9667" y1="22778" x2="2667" y2="28519"/>
                        <a14:foregroundMark x1="2667" y1="28519" x2="5444" y2="81296"/>
                        <a14:foregroundMark x1="5444" y1="81296" x2="15000" y2="91481"/>
                        <a14:foregroundMark x1="15000" y1="91481" x2="21556" y2="92407"/>
                        <a14:foregroundMark x1="21556" y1="92407" x2="29556" y2="89444"/>
                        <a14:foregroundMark x1="29556" y1="89444" x2="29556" y2="89444"/>
                        <a14:foregroundMark x1="3000" y1="21481" x2="1889" y2="33148"/>
                        <a14:foregroundMark x1="1889" y1="33148" x2="2444" y2="40000"/>
                        <a14:foregroundMark x1="13778" y1="38889" x2="33444" y2="37963"/>
                        <a14:foregroundMark x1="33444" y1="37963" x2="33889" y2="37963"/>
                        <a14:foregroundMark x1="11111" y1="39630" x2="11889" y2="54630"/>
                        <a14:foregroundMark x1="11889" y1="54630" x2="21111" y2="61111"/>
                        <a14:foregroundMark x1="21111" y1="61111" x2="28556" y2="60000"/>
                        <a14:foregroundMark x1="21222" y1="57222" x2="26778" y2="56296"/>
                        <a14:foregroundMark x1="26778" y1="56296" x2="31000" y2="66481"/>
                        <a14:foregroundMark x1="31000" y1="66481" x2="23444" y2="77593"/>
                        <a14:foregroundMark x1="23444" y1="77593" x2="15000" y2="76667"/>
                        <a14:foregroundMark x1="15000" y1="76667" x2="11667" y2="70185"/>
                        <a14:foregroundMark x1="30556" y1="56111" x2="31889" y2="64074"/>
                        <a14:foregroundMark x1="30000" y1="73148" x2="24333" y2="81111"/>
                        <a14:foregroundMark x1="17444" y1="95741" x2="24222" y2="95741"/>
                        <a14:foregroundMark x1="24222" y1="95741" x2="24667" y2="95556"/>
                        <a14:foregroundMark x1="88000" y1="24630" x2="60333" y2="26481"/>
                        <a14:foregroundMark x1="60333" y1="26481" x2="64556" y2="81667"/>
                        <a14:foregroundMark x1="64556" y1="81667" x2="70778" y2="88519"/>
                        <a14:foregroundMark x1="70778" y1="88519" x2="79556" y2="92407"/>
                        <a14:foregroundMark x1="69333" y1="64259" x2="75556" y2="63704"/>
                        <a14:foregroundMark x1="75556" y1="63704" x2="81222" y2="65556"/>
                        <a14:foregroundMark x1="81222" y1="65556" x2="77444" y2="6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939" t="15691"/>
          <a:stretch/>
        </p:blipFill>
        <p:spPr bwMode="auto">
          <a:xfrm>
            <a:off x="6754902" y="3476459"/>
            <a:ext cx="1356781" cy="155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Javascript Logo png images | PNGWing">
            <a:extLst>
              <a:ext uri="{FF2B5EF4-FFF2-40B4-BE49-F238E27FC236}">
                <a16:creationId xmlns:a16="http://schemas.microsoft.com/office/drawing/2014/main" id="{D74FCAF5-8BB0-480D-8BEC-79B0A0291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21" t="17884" r="11275" b="4867"/>
          <a:stretch/>
        </p:blipFill>
        <p:spPr bwMode="auto">
          <a:xfrm>
            <a:off x="8066971" y="5197437"/>
            <a:ext cx="1420746" cy="141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hp Logo png images | PNGWing">
            <a:extLst>
              <a:ext uri="{FF2B5EF4-FFF2-40B4-BE49-F238E27FC236}">
                <a16:creationId xmlns:a16="http://schemas.microsoft.com/office/drawing/2014/main" id="{8C504CCF-AEBE-4552-B6FC-490F5C645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3056" r="94167">
                        <a14:foregroundMark x1="8611" y1="42778" x2="8333" y2="58056"/>
                        <a14:foregroundMark x1="8333" y1="58056" x2="8889" y2="58611"/>
                        <a14:foregroundMark x1="3611" y1="47778" x2="3611" y2="52500"/>
                        <a14:foregroundMark x1="90556" y1="41389" x2="90278" y2="58889"/>
                        <a14:foregroundMark x1="90278" y1="58889" x2="89167" y2="60278"/>
                        <a14:foregroundMark x1="94167" y1="45000" x2="91944" y2="55833"/>
                        <a14:foregroundMark x1="30556" y1="45556" x2="30556" y2="51389"/>
                        <a14:foregroundMark x1="74167" y1="46389" x2="73333" y2="5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451" b="22825"/>
          <a:stretch/>
        </p:blipFill>
        <p:spPr bwMode="auto">
          <a:xfrm>
            <a:off x="5385053" y="5340313"/>
            <a:ext cx="2236058" cy="126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287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89F2EE-A416-4370-B2FA-47412843C0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"/>
          <a:stretch/>
        </p:blipFill>
        <p:spPr bwMode="auto">
          <a:xfrm>
            <a:off x="5172829" y="139823"/>
            <a:ext cx="5680854" cy="6578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2F8BE3-E9CB-4165-B2B2-219A0F70F1EF}"/>
              </a:ext>
            </a:extLst>
          </p:cNvPr>
          <p:cNvSpPr txBox="1">
            <a:spLocks/>
          </p:cNvSpPr>
          <p:nvPr/>
        </p:nvSpPr>
        <p:spPr>
          <a:xfrm>
            <a:off x="1338317" y="2427444"/>
            <a:ext cx="3331338" cy="14609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800" dirty="0">
                <a:latin typeface="Arial Rounded MT Bold" panose="020F0704030504030204" pitchFamily="34" charset="0"/>
              </a:rPr>
              <a:t>Entity Relationship Diagram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341128-A269-45CA-B81D-498923A252EC}"/>
              </a:ext>
            </a:extLst>
          </p:cNvPr>
          <p:cNvSpPr txBox="1">
            <a:spLocks/>
          </p:cNvSpPr>
          <p:nvPr/>
        </p:nvSpPr>
        <p:spPr>
          <a:xfrm>
            <a:off x="575568" y="1493922"/>
            <a:ext cx="4345674" cy="8131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b="1" u="sng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System Design</a:t>
            </a:r>
          </a:p>
        </p:txBody>
      </p:sp>
    </p:spTree>
    <p:extLst>
      <p:ext uri="{BB962C8B-B14F-4D97-AF65-F5344CB8AC3E}">
        <p14:creationId xmlns:p14="http://schemas.microsoft.com/office/powerpoint/2010/main" val="819247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B1CDE2-55E6-4F34-815A-1819AC6BA8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2" t="24818" r="24751" b="13020"/>
          <a:stretch/>
        </p:blipFill>
        <p:spPr bwMode="auto">
          <a:xfrm>
            <a:off x="1033478" y="1940412"/>
            <a:ext cx="4683741" cy="3403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49E8D8-9215-49CB-8BEA-F44642DD5E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6" t="25526" r="19167" b="7347"/>
          <a:stretch/>
        </p:blipFill>
        <p:spPr bwMode="auto">
          <a:xfrm>
            <a:off x="6007223" y="1983141"/>
            <a:ext cx="5845175" cy="3360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5CBECFC-3620-40EE-A7BA-6309773A87AE}"/>
              </a:ext>
            </a:extLst>
          </p:cNvPr>
          <p:cNvSpPr txBox="1">
            <a:spLocks/>
          </p:cNvSpPr>
          <p:nvPr/>
        </p:nvSpPr>
        <p:spPr>
          <a:xfrm>
            <a:off x="1779203" y="670492"/>
            <a:ext cx="8911687" cy="633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800" dirty="0">
                <a:latin typeface="Arial Rounded MT Bold" panose="020F0704030504030204" pitchFamily="34" charset="0"/>
              </a:rPr>
              <a:t>Data Flow Diagram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4A9CF7-BB3B-4EE2-869B-CBA4A8486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078" y="5603312"/>
            <a:ext cx="3484540" cy="4272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V Boli" panose="02000500030200090000" pitchFamily="2" charset="0"/>
              </a:rPr>
              <a:t>0</a:t>
            </a:r>
            <a:r>
              <a:rPr lang="en-IN" sz="1800" baseline="30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V Boli" panose="02000500030200090000" pitchFamily="2" charset="0"/>
              </a:rPr>
              <a:t>th</a:t>
            </a:r>
            <a:r>
              <a:rPr lang="en-IN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V Boli" panose="02000500030200090000" pitchFamily="2" charset="0"/>
              </a:rPr>
              <a:t> Level DFD</a:t>
            </a:r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30A5E09-7961-420D-9641-3444065243DF}"/>
              </a:ext>
            </a:extLst>
          </p:cNvPr>
          <p:cNvSpPr txBox="1">
            <a:spLocks/>
          </p:cNvSpPr>
          <p:nvPr/>
        </p:nvSpPr>
        <p:spPr>
          <a:xfrm>
            <a:off x="7206350" y="5570758"/>
            <a:ext cx="3484540" cy="427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IN" dirty="0">
                <a:latin typeface="Cambria" panose="02040503050406030204" pitchFamily="18" charset="0"/>
                <a:ea typeface="Calibri" panose="020F0502020204030204" pitchFamily="34" charset="0"/>
                <a:cs typeface="MV Boli" panose="02000500030200090000" pitchFamily="2" charset="0"/>
              </a:rPr>
              <a:t>1</a:t>
            </a:r>
            <a:r>
              <a:rPr lang="en-IN" baseline="30000" dirty="0">
                <a:latin typeface="Cambria" panose="02040503050406030204" pitchFamily="18" charset="0"/>
                <a:ea typeface="Calibri" panose="020F0502020204030204" pitchFamily="34" charset="0"/>
                <a:cs typeface="MV Boli" panose="02000500030200090000" pitchFamily="2" charset="0"/>
              </a:rPr>
              <a:t>th</a:t>
            </a:r>
            <a:r>
              <a:rPr lang="en-IN" dirty="0">
                <a:latin typeface="Cambria" panose="02040503050406030204" pitchFamily="18" charset="0"/>
                <a:ea typeface="Calibri" panose="020F0502020204030204" pitchFamily="34" charset="0"/>
                <a:cs typeface="MV Boli" panose="02000500030200090000" pitchFamily="2" charset="0"/>
              </a:rPr>
              <a:t> Level DFD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6504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8C689-3B8C-420E-AC7B-8CA602608D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5" t="21568" r="27376" b="7820"/>
          <a:stretch/>
        </p:blipFill>
        <p:spPr bwMode="auto">
          <a:xfrm>
            <a:off x="2795270" y="254637"/>
            <a:ext cx="6601460" cy="5887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80FF17-DEE2-4446-92DE-EE7075973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3730" y="6286893"/>
            <a:ext cx="3484540" cy="4272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V Boli" panose="02000500030200090000" pitchFamily="2" charset="0"/>
              </a:rPr>
              <a:t>2</a:t>
            </a:r>
            <a:r>
              <a:rPr lang="en-IN" sz="1800" baseline="30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V Boli" panose="02000500030200090000" pitchFamily="2" charset="0"/>
              </a:rPr>
              <a:t>th</a:t>
            </a:r>
            <a:r>
              <a:rPr lang="en-IN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MV Boli" panose="02000500030200090000" pitchFamily="2" charset="0"/>
              </a:rPr>
              <a:t> Level DFD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97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4B9E-E0B4-46AA-B844-551ACBA46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478" y="1356058"/>
            <a:ext cx="8911687" cy="449802"/>
          </a:xfrm>
        </p:spPr>
        <p:txBody>
          <a:bodyPr/>
          <a:lstStyle/>
          <a:p>
            <a:r>
              <a:rPr lang="en-IN" dirty="0"/>
              <a:t>Income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B040F-5B2F-4247-9756-8F6063DE2D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4"/>
          <a:stretch/>
        </p:blipFill>
        <p:spPr bwMode="auto">
          <a:xfrm>
            <a:off x="2109103" y="1850995"/>
            <a:ext cx="8608419" cy="46111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7D2F33B-EE6D-46BE-8D45-D0FC746D2B0D}"/>
              </a:ext>
            </a:extLst>
          </p:cNvPr>
          <p:cNvSpPr txBox="1">
            <a:spLocks/>
          </p:cNvSpPr>
          <p:nvPr/>
        </p:nvSpPr>
        <p:spPr>
          <a:xfrm>
            <a:off x="1805835" y="723012"/>
            <a:ext cx="8911687" cy="633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800" dirty="0">
                <a:latin typeface="Arial Rounded MT Bold" panose="020F0704030504030204" pitchFamily="34" charset="0"/>
              </a:rPr>
              <a:t>Table Design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D0B6A3D-7428-405E-98B0-254DDC5CFAED}"/>
              </a:ext>
            </a:extLst>
          </p:cNvPr>
          <p:cNvSpPr txBox="1">
            <a:spLocks/>
          </p:cNvSpPr>
          <p:nvPr/>
        </p:nvSpPr>
        <p:spPr>
          <a:xfrm>
            <a:off x="1469200" y="46862"/>
            <a:ext cx="9076046" cy="8131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b="1" u="sng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2845117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4B9E-E0B4-46AA-B844-551ACBA46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6" y="779009"/>
            <a:ext cx="8911687" cy="449802"/>
          </a:xfrm>
        </p:spPr>
        <p:txBody>
          <a:bodyPr/>
          <a:lstStyle/>
          <a:p>
            <a:r>
              <a:rPr lang="en-IN" dirty="0"/>
              <a:t>Expense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12E1D0-75CB-43D9-9377-8934D4A406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5"/>
          <a:stretch/>
        </p:blipFill>
        <p:spPr bwMode="auto">
          <a:xfrm>
            <a:off x="1640156" y="1473039"/>
            <a:ext cx="9276242" cy="49632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887417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151</TotalTime>
  <Words>477</Words>
  <Application>Microsoft Office PowerPoint</Application>
  <PresentationFormat>Widescreen</PresentationFormat>
  <Paragraphs>78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Arial Rounded MT Bold</vt:lpstr>
      <vt:lpstr>Calibri</vt:lpstr>
      <vt:lpstr>Cambria</vt:lpstr>
      <vt:lpstr>Century Gothic</vt:lpstr>
      <vt:lpstr>Mangal</vt:lpstr>
      <vt:lpstr>Symbol</vt:lpstr>
      <vt:lpstr>Wingdings</vt:lpstr>
      <vt:lpstr>Wingdings 3</vt:lpstr>
      <vt:lpstr>Wisp</vt:lpstr>
      <vt:lpstr>Personal Income &amp; Expense Management System</vt:lpstr>
      <vt:lpstr>Introduction</vt:lpstr>
      <vt:lpstr>Hardware Requirement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Requirement</dc:title>
  <dc:creator>Amol Chipte</dc:creator>
  <cp:lastModifiedBy>Anup Awari</cp:lastModifiedBy>
  <cp:revision>20</cp:revision>
  <dcterms:created xsi:type="dcterms:W3CDTF">2022-12-27T17:15:02Z</dcterms:created>
  <dcterms:modified xsi:type="dcterms:W3CDTF">2023-02-18T10:01:13Z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